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7" r:id="rId13"/>
    <p:sldId id="266" r:id="rId14"/>
    <p:sldId id="268" r:id="rId15"/>
    <p:sldId id="269" r:id="rId16"/>
    <p:sldId id="270" r:id="rId17"/>
    <p:sldId id="27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168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ACDB3CC-F982-40F9-8DD6-BCC9AFBF44BD}" type="datetime1">
              <a:rPr lang="en-US" smtClean="0"/>
              <a:pPr/>
              <a:t>8/26/15</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AC5B1FEA-406A-7749-A5C3-DDCB5F67A4CE}" type="slidenum">
              <a:rPr lang="en-US" smtClean="0"/>
              <a:pPr/>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371C1A-CAFA-43FD-A579-55B116A1448A}" type="datetime1">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1BC03-21BF-4F6B-A3BE-29C937D452B1}" type="datetime1">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008867-0964-49C4-9DE5-8FBB189497BC}" type="datetime1">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151D5B8-D9C5-419F-913D-2186935717ED}" type="datetime1">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86F952F-F888-4FB8-9CB7-51D5F02FA3C8}" type="datetime1">
              <a:rPr lang="en-US" smtClean="0"/>
              <a:pPr/>
              <a:t>8/26/15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1FEA-406A-7749-A5C3-DDCB5F67A4CE}" type="slidenum">
              <a:rPr lang="en-US" smtClean="0"/>
              <a:pPr/>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88DB32-6162-43C0-9325-230E0A9B0177}" type="datetime1">
              <a:rPr lang="en-US" smtClean="0"/>
              <a:pPr/>
              <a:t>8/26/15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19B57-0E9E-4DE4-A7F5-9A169EF1CEE0}" type="datetime1">
              <a:rPr lang="en-US" smtClean="0"/>
              <a:pPr/>
              <a:t>8/26/15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F8F86C-0F1B-4333-B99B-B3B2B1F87225}" type="datetime1">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D7FCD9-7699-43D6-8D62-436E2DD234FF}" type="datetime1">
              <a:rPr lang="en-US" smtClean="0"/>
              <a:pPr/>
              <a:t>8/26/15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10FC3EB-42FB-4C38-8CAE-7A1293B83421}" type="datetime1">
              <a:rPr lang="en-US" smtClean="0"/>
              <a:pPr/>
              <a:t>8/26/15</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AC5B1FEA-406A-7749-A5C3-DDCB5F67A4C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latin typeface="SchoolHouse Printed A"/>
                <a:cs typeface="SchoolHouse Printed A"/>
              </a:rPr>
              <a:t>MissWallis’s</a:t>
            </a:r>
            <a:r>
              <a:rPr lang="en-US" dirty="0" smtClean="0">
                <a:latin typeface="SchoolHouse Printed A"/>
                <a:cs typeface="SchoolHouse Printed A"/>
              </a:rPr>
              <a:t> </a:t>
            </a:r>
            <a:br>
              <a:rPr lang="en-US" dirty="0" smtClean="0">
                <a:latin typeface="SchoolHouse Printed A"/>
                <a:cs typeface="SchoolHouse Printed A"/>
              </a:rPr>
            </a:br>
            <a:r>
              <a:rPr lang="en-US" dirty="0" smtClean="0">
                <a:latin typeface="SchoolHouse Printed A"/>
                <a:cs typeface="SchoolHouse Printed A"/>
              </a:rPr>
              <a:t>Classroom</a:t>
            </a:r>
            <a:endParaRPr lang="en-US" dirty="0">
              <a:latin typeface="SchoolHouse Printed A"/>
              <a:cs typeface="SchoolHouse Printed A"/>
            </a:endParaRPr>
          </a:p>
        </p:txBody>
      </p:sp>
      <p:sp>
        <p:nvSpPr>
          <p:cNvPr id="3" name="Subtitle 2"/>
          <p:cNvSpPr>
            <a:spLocks noGrp="1"/>
          </p:cNvSpPr>
          <p:nvPr>
            <p:ph type="subTitle" idx="1"/>
          </p:nvPr>
        </p:nvSpPr>
        <p:spPr>
          <a:xfrm rot="360000">
            <a:off x="3200499" y="4608166"/>
            <a:ext cx="4836456" cy="1040845"/>
          </a:xfrm>
        </p:spPr>
        <p:txBody>
          <a:bodyPr>
            <a:normAutofit/>
          </a:bodyPr>
          <a:lstStyle/>
          <a:p>
            <a:r>
              <a:rPr lang="en-US" sz="4800" dirty="0" smtClean="0">
                <a:latin typeface="SchoolHouse Printed A"/>
                <a:cs typeface="SchoolHouse Printed A"/>
              </a:rPr>
              <a:t>Policies</a:t>
            </a:r>
            <a:endParaRPr lang="en-US" sz="4800" dirty="0">
              <a:latin typeface="SchoolHouse Printed A"/>
              <a:cs typeface="SchoolHouse Printed A"/>
            </a:endParaRPr>
          </a:p>
        </p:txBody>
      </p:sp>
      <p:sp>
        <p:nvSpPr>
          <p:cNvPr id="4" name="TextBox 3"/>
          <p:cNvSpPr txBox="1"/>
          <p:nvPr/>
        </p:nvSpPr>
        <p:spPr>
          <a:xfrm rot="20550325">
            <a:off x="742484" y="4402794"/>
            <a:ext cx="2444750" cy="923330"/>
          </a:xfrm>
          <a:prstGeom prst="rect">
            <a:avLst/>
          </a:prstGeom>
          <a:noFill/>
        </p:spPr>
        <p:txBody>
          <a:bodyPr wrap="square" rtlCol="0">
            <a:spAutoFit/>
          </a:bodyPr>
          <a:lstStyle/>
          <a:p>
            <a:pPr marL="342900" indent="-342900">
              <a:buAutoNum type="arabicPeriod"/>
            </a:pPr>
            <a:r>
              <a:rPr lang="en-US" dirty="0" smtClean="0">
                <a:latin typeface="5th Grade Cursive"/>
                <a:cs typeface="5th Grade Cursive"/>
              </a:rPr>
              <a:t>Be responsible</a:t>
            </a:r>
          </a:p>
          <a:p>
            <a:pPr marL="342900" indent="-342900">
              <a:buAutoNum type="arabicPeriod"/>
            </a:pPr>
            <a:r>
              <a:rPr lang="en-US" dirty="0" smtClean="0">
                <a:latin typeface="5th Grade Cursive"/>
                <a:cs typeface="5th Grade Cursive"/>
              </a:rPr>
              <a:t>Be respectful</a:t>
            </a:r>
          </a:p>
          <a:p>
            <a:pPr marL="342900" indent="-342900">
              <a:buAutoNum type="arabicPeriod"/>
            </a:pPr>
            <a:r>
              <a:rPr lang="en-US" dirty="0" smtClean="0">
                <a:latin typeface="5th Grade Cursive"/>
                <a:cs typeface="5th Grade Cursive"/>
              </a:rPr>
              <a:t>Be safe</a:t>
            </a:r>
            <a:endParaRPr lang="en-US" dirty="0">
              <a:latin typeface="5th Grade Cursive"/>
              <a:cs typeface="5th Grade Cursive"/>
            </a:endParaRPr>
          </a:p>
        </p:txBody>
      </p:sp>
      <p:pic>
        <p:nvPicPr>
          <p:cNvPr id="5" name="Picture 4"/>
          <p:cNvPicPr>
            <a:picLocks noChangeAspect="1"/>
          </p:cNvPicPr>
          <p:nvPr/>
        </p:nvPicPr>
        <p:blipFill>
          <a:blip r:embed="rId2"/>
          <a:stretch>
            <a:fillRect/>
          </a:stretch>
        </p:blipFill>
        <p:spPr>
          <a:xfrm rot="466393">
            <a:off x="636872" y="253999"/>
            <a:ext cx="2787058" cy="3243058"/>
          </a:xfrm>
          <a:prstGeom prst="rect">
            <a:avLst/>
          </a:prstGeom>
        </p:spPr>
      </p:pic>
      <p:pic>
        <p:nvPicPr>
          <p:cNvPr id="6" name="Picture 5"/>
          <p:cNvPicPr>
            <a:picLocks noChangeAspect="1"/>
          </p:cNvPicPr>
          <p:nvPr/>
        </p:nvPicPr>
        <p:blipFill>
          <a:blip r:embed="rId3"/>
          <a:stretch>
            <a:fillRect/>
          </a:stretch>
        </p:blipFill>
        <p:spPr>
          <a:xfrm rot="20616653">
            <a:off x="6209586" y="391353"/>
            <a:ext cx="2205186" cy="2576251"/>
          </a:xfrm>
          <a:prstGeom prst="rect">
            <a:avLst/>
          </a:prstGeom>
        </p:spPr>
      </p:pic>
      <p:pic>
        <p:nvPicPr>
          <p:cNvPr id="7" name="Picture 6"/>
          <p:cNvPicPr>
            <a:picLocks noChangeAspect="1"/>
          </p:cNvPicPr>
          <p:nvPr/>
        </p:nvPicPr>
        <p:blipFill>
          <a:blip r:embed="rId4"/>
          <a:stretch>
            <a:fillRect/>
          </a:stretch>
        </p:blipFill>
        <p:spPr>
          <a:xfrm rot="1011204">
            <a:off x="7367625" y="5308914"/>
            <a:ext cx="1180039" cy="1180039"/>
          </a:xfrm>
          <a:prstGeom prst="rect">
            <a:avLst/>
          </a:prstGeom>
        </p:spPr>
      </p:pic>
      <p:pic>
        <p:nvPicPr>
          <p:cNvPr id="8" name="Picture 7"/>
          <p:cNvPicPr>
            <a:picLocks noChangeAspect="1"/>
          </p:cNvPicPr>
          <p:nvPr/>
        </p:nvPicPr>
        <p:blipFill>
          <a:blip r:embed="rId5"/>
          <a:stretch>
            <a:fillRect/>
          </a:stretch>
        </p:blipFill>
        <p:spPr>
          <a:xfrm rot="21269602">
            <a:off x="3561521" y="529887"/>
            <a:ext cx="2329409" cy="2403192"/>
          </a:xfrm>
          <a:prstGeom prst="rect">
            <a:avLst/>
          </a:prstGeom>
        </p:spPr>
      </p:pic>
    </p:spTree>
    <p:extLst>
      <p:ext uri="{BB962C8B-B14F-4D97-AF65-F5344CB8AC3E}">
        <p14:creationId xmlns:p14="http://schemas.microsoft.com/office/powerpoint/2010/main" val="15956409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Be Safe</a:t>
            </a:r>
            <a:endParaRPr lang="en-US" dirty="0">
              <a:latin typeface="American Typewriter"/>
              <a:cs typeface="American Typewriter"/>
            </a:endParaRPr>
          </a:p>
        </p:txBody>
      </p:sp>
      <p:sp>
        <p:nvSpPr>
          <p:cNvPr id="3" name="Content Placeholder 2"/>
          <p:cNvSpPr>
            <a:spLocks noGrp="1"/>
          </p:cNvSpPr>
          <p:nvPr>
            <p:ph idx="1"/>
          </p:nvPr>
        </p:nvSpPr>
        <p:spPr>
          <a:xfrm>
            <a:off x="4180416" y="1636221"/>
            <a:ext cx="4125383" cy="4883111"/>
          </a:xfrm>
        </p:spPr>
        <p:txBody>
          <a:bodyPr>
            <a:normAutofit/>
          </a:bodyPr>
          <a:lstStyle/>
          <a:p>
            <a:r>
              <a:rPr lang="en-US" dirty="0" smtClean="0">
                <a:latin typeface="Noteworthy Light"/>
                <a:cs typeface="Noteworthy Light"/>
              </a:rPr>
              <a:t>The classroom should be a safe environment for all students and the following will not be allowed:</a:t>
            </a:r>
          </a:p>
          <a:p>
            <a:pPr lvl="1"/>
            <a:r>
              <a:rPr lang="en-US" dirty="0" smtClean="0">
                <a:latin typeface="Noteworthy Light"/>
                <a:cs typeface="Noteworthy Light"/>
              </a:rPr>
              <a:t>Throwing objects across the room (this includes small items such as lip gloss, pencils, etc…)</a:t>
            </a:r>
          </a:p>
          <a:p>
            <a:pPr lvl="1"/>
            <a:r>
              <a:rPr lang="en-US" dirty="0" smtClean="0">
                <a:latin typeface="Noteworthy Light"/>
                <a:cs typeface="Noteworthy Light"/>
              </a:rPr>
              <a:t>Touching others (i.e. wrestling, hugging, tripping, hitting, kicking, piggy backs) Just keep your hands to yourself.</a:t>
            </a:r>
          </a:p>
          <a:p>
            <a:pPr lvl="1"/>
            <a:r>
              <a:rPr lang="en-US" dirty="0" smtClean="0">
                <a:latin typeface="Noteworthy Light"/>
                <a:cs typeface="Noteworthy Light"/>
              </a:rPr>
              <a:t>Bullying. All students should feel welcome in the classroom.</a:t>
            </a:r>
            <a:endParaRPr lang="en-US" dirty="0">
              <a:latin typeface="Noteworthy Light"/>
              <a:cs typeface="Noteworthy Light"/>
            </a:endParaRPr>
          </a:p>
        </p:txBody>
      </p:sp>
      <p:pic>
        <p:nvPicPr>
          <p:cNvPr id="4" name="Picture 3"/>
          <p:cNvPicPr>
            <a:picLocks noChangeAspect="1"/>
          </p:cNvPicPr>
          <p:nvPr/>
        </p:nvPicPr>
        <p:blipFill>
          <a:blip r:embed="rId2"/>
          <a:stretch>
            <a:fillRect/>
          </a:stretch>
        </p:blipFill>
        <p:spPr>
          <a:xfrm>
            <a:off x="254173" y="2038388"/>
            <a:ext cx="3926243" cy="3644862"/>
          </a:xfrm>
          <a:prstGeom prst="rect">
            <a:avLst/>
          </a:prstGeom>
        </p:spPr>
      </p:pic>
    </p:spTree>
    <p:extLst>
      <p:ext uri="{BB962C8B-B14F-4D97-AF65-F5344CB8AC3E}">
        <p14:creationId xmlns:p14="http://schemas.microsoft.com/office/powerpoint/2010/main" val="31816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Cell Phone Policy</a:t>
            </a:r>
            <a:endParaRPr lang="en-US" dirty="0">
              <a:latin typeface="American Typewriter"/>
              <a:cs typeface="American Typewriter"/>
            </a:endParaRPr>
          </a:p>
        </p:txBody>
      </p:sp>
      <p:sp>
        <p:nvSpPr>
          <p:cNvPr id="3" name="Content Placeholder 2"/>
          <p:cNvSpPr>
            <a:spLocks noGrp="1"/>
          </p:cNvSpPr>
          <p:nvPr>
            <p:ph idx="1"/>
          </p:nvPr>
        </p:nvSpPr>
        <p:spPr>
          <a:xfrm>
            <a:off x="838199" y="2038388"/>
            <a:ext cx="3226227" cy="4330070"/>
          </a:xfrm>
        </p:spPr>
        <p:txBody>
          <a:bodyPr>
            <a:normAutofit fontScale="70000" lnSpcReduction="20000"/>
          </a:bodyPr>
          <a:lstStyle/>
          <a:p>
            <a:r>
              <a:rPr lang="en-US" sz="3200" dirty="0" smtClean="0">
                <a:latin typeface="Rockwell"/>
                <a:cs typeface="Rockwell"/>
              </a:rPr>
              <a:t>All teachers will be enforcing the same cell phone policy. No phones will be allowed in the classroom or hallways. </a:t>
            </a:r>
          </a:p>
          <a:p>
            <a:r>
              <a:rPr lang="en-US" sz="3200" dirty="0" smtClean="0">
                <a:latin typeface="Rockwell"/>
                <a:cs typeface="Rockwell"/>
              </a:rPr>
              <a:t>You may use your phones in the locker bays before/after school and in between classes. </a:t>
            </a:r>
          </a:p>
          <a:p>
            <a:r>
              <a:rPr lang="en-US" sz="3200" dirty="0" smtClean="0">
                <a:latin typeface="Rockwell"/>
                <a:cs typeface="Rockwell"/>
              </a:rPr>
              <a:t>If I see or hear your phone in class, I will confiscate it. </a:t>
            </a:r>
            <a:endParaRPr lang="en-US" sz="3200" dirty="0">
              <a:latin typeface="Rockwell"/>
              <a:cs typeface="Rockwell"/>
            </a:endParaRPr>
          </a:p>
        </p:txBody>
      </p:sp>
      <p:pic>
        <p:nvPicPr>
          <p:cNvPr id="4" name="Picture 3"/>
          <p:cNvPicPr>
            <a:picLocks noChangeAspect="1"/>
          </p:cNvPicPr>
          <p:nvPr/>
        </p:nvPicPr>
        <p:blipFill>
          <a:blip r:embed="rId2"/>
          <a:stretch>
            <a:fillRect/>
          </a:stretch>
        </p:blipFill>
        <p:spPr>
          <a:xfrm>
            <a:off x="4064427" y="2214800"/>
            <a:ext cx="4898728" cy="3765897"/>
          </a:xfrm>
          <a:prstGeom prst="rect">
            <a:avLst/>
          </a:prstGeom>
        </p:spPr>
      </p:pic>
    </p:spTree>
    <p:extLst>
      <p:ext uri="{BB962C8B-B14F-4D97-AF65-F5344CB8AC3E}">
        <p14:creationId xmlns:p14="http://schemas.microsoft.com/office/powerpoint/2010/main" val="3623939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60" y="0"/>
            <a:ext cx="8041440" cy="1442674"/>
          </a:xfrm>
        </p:spPr>
        <p:txBody>
          <a:bodyPr/>
          <a:lstStyle/>
          <a:p>
            <a:r>
              <a:rPr lang="en-US" dirty="0" smtClean="0">
                <a:latin typeface="Consolas"/>
                <a:cs typeface="Consolas"/>
              </a:rPr>
              <a:t>Consequences</a:t>
            </a:r>
            <a:endParaRPr lang="en-US" dirty="0">
              <a:latin typeface="Consolas"/>
              <a:cs typeface="Consolas"/>
            </a:endParaRPr>
          </a:p>
        </p:txBody>
      </p:sp>
      <p:sp>
        <p:nvSpPr>
          <p:cNvPr id="3" name="Content Placeholder 2"/>
          <p:cNvSpPr>
            <a:spLocks noGrp="1"/>
          </p:cNvSpPr>
          <p:nvPr>
            <p:ph idx="1"/>
          </p:nvPr>
        </p:nvSpPr>
        <p:spPr>
          <a:xfrm>
            <a:off x="838200" y="1451948"/>
            <a:ext cx="7467600" cy="4523279"/>
          </a:xfrm>
        </p:spPr>
        <p:txBody>
          <a:bodyPr>
            <a:normAutofit lnSpcReduction="10000"/>
          </a:bodyPr>
          <a:lstStyle/>
          <a:p>
            <a:r>
              <a:rPr lang="en-US" dirty="0" smtClean="0">
                <a:latin typeface="Consolas"/>
                <a:cs typeface="Consolas"/>
              </a:rPr>
              <a:t>Breaking a rule will result in a number of consequences depending on the severity of the situation.</a:t>
            </a:r>
          </a:p>
          <a:p>
            <a:pPr lvl="1"/>
            <a:r>
              <a:rPr lang="en-US" dirty="0" smtClean="0">
                <a:latin typeface="Consolas"/>
                <a:cs typeface="Consolas"/>
              </a:rPr>
              <a:t>The stink eye</a:t>
            </a:r>
          </a:p>
          <a:p>
            <a:pPr lvl="1"/>
            <a:r>
              <a:rPr lang="en-US" dirty="0" smtClean="0">
                <a:latin typeface="Consolas"/>
                <a:cs typeface="Consolas"/>
              </a:rPr>
              <a:t>A verbal warning</a:t>
            </a:r>
          </a:p>
          <a:p>
            <a:pPr lvl="1"/>
            <a:r>
              <a:rPr lang="en-US" dirty="0" smtClean="0">
                <a:latin typeface="Consolas"/>
                <a:cs typeface="Consolas"/>
              </a:rPr>
              <a:t>Detention Slip</a:t>
            </a:r>
          </a:p>
          <a:p>
            <a:pPr lvl="1"/>
            <a:r>
              <a:rPr lang="en-US" dirty="0">
                <a:latin typeface="Consolas"/>
                <a:cs typeface="Consolas"/>
              </a:rPr>
              <a:t>ISS</a:t>
            </a:r>
          </a:p>
          <a:p>
            <a:pPr lvl="2"/>
            <a:r>
              <a:rPr lang="en-US" dirty="0">
                <a:latin typeface="Consolas"/>
                <a:cs typeface="Consolas"/>
              </a:rPr>
              <a:t>Behavior Reflection Sheet</a:t>
            </a:r>
          </a:p>
          <a:p>
            <a:pPr lvl="2"/>
            <a:r>
              <a:rPr lang="en-US" dirty="0">
                <a:latin typeface="Consolas"/>
                <a:cs typeface="Consolas"/>
              </a:rPr>
              <a:t>Not allowed back to class until </a:t>
            </a:r>
            <a:r>
              <a:rPr lang="en-US" dirty="0" smtClean="0">
                <a:latin typeface="Consolas"/>
                <a:cs typeface="Consolas"/>
              </a:rPr>
              <a:t>completed</a:t>
            </a:r>
          </a:p>
          <a:p>
            <a:pPr lvl="1"/>
            <a:r>
              <a:rPr lang="en-US" dirty="0" smtClean="0">
                <a:latin typeface="Consolas"/>
                <a:cs typeface="Consolas"/>
              </a:rPr>
              <a:t>OSS</a:t>
            </a:r>
          </a:p>
          <a:p>
            <a:pPr lvl="1"/>
            <a:r>
              <a:rPr lang="en-US" dirty="0" smtClean="0">
                <a:latin typeface="Consolas"/>
                <a:cs typeface="Consolas"/>
              </a:rPr>
              <a:t>Parent phone call</a:t>
            </a:r>
          </a:p>
          <a:p>
            <a:pPr lvl="1"/>
            <a:r>
              <a:rPr lang="en-US" dirty="0" smtClean="0">
                <a:latin typeface="Consolas"/>
                <a:cs typeface="Consolas"/>
              </a:rPr>
              <a:t>Parent meeting</a:t>
            </a:r>
          </a:p>
        </p:txBody>
      </p:sp>
    </p:spTree>
    <p:extLst>
      <p:ext uri="{BB962C8B-B14F-4D97-AF65-F5344CB8AC3E}">
        <p14:creationId xmlns:p14="http://schemas.microsoft.com/office/powerpoint/2010/main" val="1372148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Noteworthy Light"/>
                <a:cs typeface="Noteworthy Light"/>
              </a:rPr>
              <a:t>Classroom Routines</a:t>
            </a:r>
            <a:endParaRPr lang="en-US" dirty="0">
              <a:latin typeface="Noteworthy Light"/>
              <a:cs typeface="Noteworthy Light"/>
            </a:endParaRPr>
          </a:p>
        </p:txBody>
      </p:sp>
      <p:sp>
        <p:nvSpPr>
          <p:cNvPr id="3" name="Content Placeholder 2"/>
          <p:cNvSpPr>
            <a:spLocks noGrp="1"/>
          </p:cNvSpPr>
          <p:nvPr>
            <p:ph idx="1"/>
          </p:nvPr>
        </p:nvSpPr>
        <p:spPr>
          <a:xfrm>
            <a:off x="551280" y="2038387"/>
            <a:ext cx="4617164" cy="4259505"/>
          </a:xfrm>
        </p:spPr>
        <p:txBody>
          <a:bodyPr>
            <a:normAutofit fontScale="77500" lnSpcReduction="20000"/>
          </a:bodyPr>
          <a:lstStyle/>
          <a:p>
            <a:r>
              <a:rPr lang="en-US" sz="4400" dirty="0" smtClean="0">
                <a:latin typeface="Andale Mono"/>
                <a:cs typeface="Andale Mono"/>
              </a:rPr>
              <a:t>Daily </a:t>
            </a:r>
            <a:r>
              <a:rPr lang="en-US" sz="4400" dirty="0" err="1" smtClean="0">
                <a:latin typeface="Andale Mono"/>
                <a:cs typeface="Andale Mono"/>
              </a:rPr>
              <a:t>Bellringers</a:t>
            </a:r>
            <a:endParaRPr lang="en-US" sz="4400" dirty="0" smtClean="0">
              <a:latin typeface="Andale Mono"/>
              <a:cs typeface="Andale Mono"/>
            </a:endParaRPr>
          </a:p>
          <a:p>
            <a:r>
              <a:rPr lang="en-US" sz="4400" dirty="0" smtClean="0">
                <a:latin typeface="Andale Mono"/>
                <a:cs typeface="Andale Mono"/>
              </a:rPr>
              <a:t>Weekly Vocabulary and Spelling</a:t>
            </a:r>
          </a:p>
          <a:p>
            <a:r>
              <a:rPr lang="en-US" sz="4400" dirty="0" smtClean="0">
                <a:latin typeface="Andale Mono"/>
                <a:cs typeface="Andale Mono"/>
              </a:rPr>
              <a:t>Quarterly </a:t>
            </a:r>
            <a:r>
              <a:rPr lang="en-US" sz="4400" dirty="0" smtClean="0">
                <a:latin typeface="Andale Mono"/>
                <a:cs typeface="Andale Mono"/>
              </a:rPr>
              <a:t>Book Reports </a:t>
            </a:r>
          </a:p>
          <a:p>
            <a:r>
              <a:rPr lang="en-US" sz="4400" dirty="0" smtClean="0">
                <a:latin typeface="Andale Mono"/>
                <a:cs typeface="Andale Mono"/>
              </a:rPr>
              <a:t>Exit Slip</a:t>
            </a:r>
          </a:p>
          <a:p>
            <a:r>
              <a:rPr lang="en-US" sz="4400" dirty="0" smtClean="0">
                <a:latin typeface="Andale Mono"/>
                <a:cs typeface="Andale Mono"/>
              </a:rPr>
              <a:t>Dismissal</a:t>
            </a:r>
          </a:p>
        </p:txBody>
      </p:sp>
      <p:pic>
        <p:nvPicPr>
          <p:cNvPr id="4" name="Picture 3"/>
          <p:cNvPicPr>
            <a:picLocks noChangeAspect="1"/>
          </p:cNvPicPr>
          <p:nvPr/>
        </p:nvPicPr>
        <p:blipFill>
          <a:blip r:embed="rId2"/>
          <a:stretch>
            <a:fillRect/>
          </a:stretch>
        </p:blipFill>
        <p:spPr>
          <a:xfrm>
            <a:off x="4905814" y="1523999"/>
            <a:ext cx="3686906" cy="4856321"/>
          </a:xfrm>
          <a:prstGeom prst="rect">
            <a:avLst/>
          </a:prstGeom>
        </p:spPr>
      </p:pic>
    </p:spTree>
    <p:extLst>
      <p:ext uri="{BB962C8B-B14F-4D97-AF65-F5344CB8AC3E}">
        <p14:creationId xmlns:p14="http://schemas.microsoft.com/office/powerpoint/2010/main" val="3641154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Grades</a:t>
            </a:r>
            <a:endParaRPr lang="en-US" dirty="0">
              <a:latin typeface="American Typewriter"/>
              <a:cs typeface="American Typewriter"/>
            </a:endParaRPr>
          </a:p>
        </p:txBody>
      </p:sp>
      <p:sp>
        <p:nvSpPr>
          <p:cNvPr id="3" name="Content Placeholder 2"/>
          <p:cNvSpPr>
            <a:spLocks noGrp="1"/>
          </p:cNvSpPr>
          <p:nvPr>
            <p:ph idx="1"/>
          </p:nvPr>
        </p:nvSpPr>
        <p:spPr>
          <a:xfrm>
            <a:off x="838200" y="2038388"/>
            <a:ext cx="7467600" cy="4449195"/>
          </a:xfrm>
        </p:spPr>
        <p:txBody>
          <a:bodyPr>
            <a:normAutofit fontScale="92500" lnSpcReduction="20000"/>
          </a:bodyPr>
          <a:lstStyle/>
          <a:p>
            <a:r>
              <a:rPr lang="en-US" dirty="0" smtClean="0">
                <a:latin typeface="Noteworthy Light"/>
                <a:cs typeface="Noteworthy Light"/>
              </a:rPr>
              <a:t>Grade Scale:</a:t>
            </a:r>
          </a:p>
          <a:p>
            <a:pPr lvl="1"/>
            <a:r>
              <a:rPr lang="en-US" dirty="0" smtClean="0">
                <a:latin typeface="Noteworthy Light"/>
                <a:cs typeface="Noteworthy Light"/>
              </a:rPr>
              <a:t>District wide:					Honors District Wide:</a:t>
            </a:r>
          </a:p>
          <a:p>
            <a:pPr lvl="2"/>
            <a:r>
              <a:rPr lang="en-US" dirty="0" smtClean="0">
                <a:latin typeface="Noteworthy Light"/>
                <a:cs typeface="Noteworthy Light"/>
              </a:rPr>
              <a:t>93-100 	A				96-100		A</a:t>
            </a:r>
          </a:p>
          <a:p>
            <a:pPr lvl="2"/>
            <a:r>
              <a:rPr lang="en-US" dirty="0" smtClean="0">
                <a:latin typeface="Noteworthy Light"/>
                <a:cs typeface="Noteworthy Light"/>
              </a:rPr>
              <a:t>90-92 	A-				94-95		A-</a:t>
            </a:r>
          </a:p>
          <a:p>
            <a:pPr lvl="2"/>
            <a:r>
              <a:rPr lang="en-US" dirty="0" smtClean="0">
                <a:latin typeface="Noteworthy Light"/>
                <a:cs typeface="Noteworthy Light"/>
              </a:rPr>
              <a:t>87-89	B+				92-93		B+</a:t>
            </a:r>
          </a:p>
          <a:p>
            <a:pPr lvl="2"/>
            <a:r>
              <a:rPr lang="en-US" dirty="0" smtClean="0">
                <a:latin typeface="Noteworthy Light"/>
                <a:cs typeface="Noteworthy Light"/>
              </a:rPr>
              <a:t>83-86	B				88-91		B</a:t>
            </a:r>
          </a:p>
          <a:p>
            <a:pPr lvl="2"/>
            <a:r>
              <a:rPr lang="en-US" dirty="0" smtClean="0">
                <a:latin typeface="Noteworthy Light"/>
                <a:cs typeface="Noteworthy Light"/>
              </a:rPr>
              <a:t>80-82	B-				86-87		B-</a:t>
            </a:r>
          </a:p>
          <a:p>
            <a:pPr lvl="2"/>
            <a:r>
              <a:rPr lang="en-US" dirty="0" smtClean="0">
                <a:latin typeface="Noteworthy Light"/>
                <a:cs typeface="Noteworthy Light"/>
              </a:rPr>
              <a:t>77-79	C+				84-85		C+</a:t>
            </a:r>
          </a:p>
          <a:p>
            <a:pPr lvl="2"/>
            <a:r>
              <a:rPr lang="en-US" dirty="0" smtClean="0">
                <a:latin typeface="Noteworthy Light"/>
                <a:cs typeface="Noteworthy Light"/>
              </a:rPr>
              <a:t>73-76	C				80-83		C</a:t>
            </a:r>
          </a:p>
          <a:p>
            <a:pPr lvl="2"/>
            <a:r>
              <a:rPr lang="en-US" dirty="0" smtClean="0">
                <a:latin typeface="Noteworthy Light"/>
                <a:cs typeface="Noteworthy Light"/>
              </a:rPr>
              <a:t>70-72	C-				78-79		C-</a:t>
            </a:r>
          </a:p>
          <a:p>
            <a:pPr lvl="2"/>
            <a:r>
              <a:rPr lang="en-US" dirty="0" smtClean="0">
                <a:latin typeface="Noteworthy Light"/>
                <a:cs typeface="Noteworthy Light"/>
              </a:rPr>
              <a:t>67-69	D+				76-77		D+</a:t>
            </a:r>
          </a:p>
          <a:p>
            <a:pPr lvl="2"/>
            <a:r>
              <a:rPr lang="en-US" dirty="0" smtClean="0">
                <a:latin typeface="Noteworthy Light"/>
                <a:cs typeface="Noteworthy Light"/>
              </a:rPr>
              <a:t>63-66	D				72-75		D</a:t>
            </a:r>
          </a:p>
          <a:p>
            <a:pPr lvl="2"/>
            <a:r>
              <a:rPr lang="en-US" dirty="0" smtClean="0">
                <a:latin typeface="Noteworthy Light"/>
                <a:cs typeface="Noteworthy Light"/>
              </a:rPr>
              <a:t>60-62	D-				70-71		D-</a:t>
            </a:r>
          </a:p>
          <a:p>
            <a:pPr lvl="2"/>
            <a:r>
              <a:rPr lang="en-US" dirty="0" smtClean="0">
                <a:latin typeface="Noteworthy Light"/>
                <a:cs typeface="Noteworthy Light"/>
              </a:rPr>
              <a:t>&lt;60		F				&lt;70			F</a:t>
            </a:r>
          </a:p>
        </p:txBody>
      </p:sp>
    </p:spTree>
    <p:extLst>
      <p:ext uri="{BB962C8B-B14F-4D97-AF65-F5344CB8AC3E}">
        <p14:creationId xmlns:p14="http://schemas.microsoft.com/office/powerpoint/2010/main" val="39033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Grades</a:t>
            </a:r>
            <a:endParaRPr lang="en-US" dirty="0">
              <a:latin typeface="American Typewriter"/>
              <a:cs typeface="American Typewriter"/>
            </a:endParaRPr>
          </a:p>
        </p:txBody>
      </p:sp>
      <p:sp>
        <p:nvSpPr>
          <p:cNvPr id="3" name="Content Placeholder 2"/>
          <p:cNvSpPr>
            <a:spLocks noGrp="1"/>
          </p:cNvSpPr>
          <p:nvPr>
            <p:ph idx="1"/>
          </p:nvPr>
        </p:nvSpPr>
        <p:spPr>
          <a:xfrm>
            <a:off x="838200" y="2038388"/>
            <a:ext cx="7467600" cy="3889041"/>
          </a:xfrm>
        </p:spPr>
        <p:txBody>
          <a:bodyPr/>
          <a:lstStyle/>
          <a:p>
            <a:r>
              <a:rPr lang="en-US" sz="3200" dirty="0">
                <a:latin typeface="Noteworthy Light"/>
                <a:cs typeface="Noteworthy Light"/>
              </a:rPr>
              <a:t>Grades in Miss Wallis’s classes are weighted by categories:</a:t>
            </a:r>
          </a:p>
          <a:p>
            <a:pPr lvl="1"/>
            <a:r>
              <a:rPr lang="en-US" sz="2800" dirty="0">
                <a:latin typeface="Noteworthy Light"/>
                <a:cs typeface="Noteworthy Light"/>
              </a:rPr>
              <a:t>Assessment (60%)</a:t>
            </a:r>
          </a:p>
          <a:p>
            <a:pPr lvl="2"/>
            <a:r>
              <a:rPr lang="en-US" sz="2800" dirty="0">
                <a:latin typeface="Noteworthy Light"/>
                <a:cs typeface="Noteworthy Light"/>
              </a:rPr>
              <a:t>Tests, quizzes, unit projects/papers</a:t>
            </a:r>
          </a:p>
          <a:p>
            <a:pPr lvl="1"/>
            <a:r>
              <a:rPr lang="en-US" sz="2800" dirty="0">
                <a:latin typeface="Noteworthy Light"/>
                <a:cs typeface="Noteworthy Light"/>
              </a:rPr>
              <a:t>Practice (40%)</a:t>
            </a:r>
          </a:p>
          <a:p>
            <a:pPr lvl="2"/>
            <a:r>
              <a:rPr lang="en-US" sz="2800" dirty="0" err="1">
                <a:latin typeface="Noteworthy Light"/>
                <a:cs typeface="Noteworthy Light"/>
              </a:rPr>
              <a:t>Bellringers</a:t>
            </a:r>
            <a:r>
              <a:rPr lang="en-US" sz="2800" dirty="0">
                <a:latin typeface="Noteworthy Light"/>
                <a:cs typeface="Noteworthy Light"/>
              </a:rPr>
              <a:t>, homework assignments, worksheets, exit tickets, prewriting activities, etc…</a:t>
            </a:r>
          </a:p>
          <a:p>
            <a:pPr marL="0" indent="0">
              <a:buNone/>
            </a:pPr>
            <a:endParaRPr lang="en-US" dirty="0"/>
          </a:p>
        </p:txBody>
      </p:sp>
    </p:spTree>
    <p:extLst>
      <p:ext uri="{BB962C8B-B14F-4D97-AF65-F5344CB8AC3E}">
        <p14:creationId xmlns:p14="http://schemas.microsoft.com/office/powerpoint/2010/main" val="4030200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merican Typewriter"/>
                <a:cs typeface="American Typewriter"/>
              </a:rPr>
              <a:t>Extra Credit</a:t>
            </a:r>
            <a:endParaRPr lang="en-US" dirty="0">
              <a:latin typeface="American Typewriter"/>
              <a:cs typeface="American Typewriter"/>
            </a:endParaRPr>
          </a:p>
        </p:txBody>
      </p:sp>
      <p:sp>
        <p:nvSpPr>
          <p:cNvPr id="3" name="Content Placeholder 2"/>
          <p:cNvSpPr>
            <a:spLocks noGrp="1"/>
          </p:cNvSpPr>
          <p:nvPr>
            <p:ph idx="1"/>
          </p:nvPr>
        </p:nvSpPr>
        <p:spPr>
          <a:xfrm>
            <a:off x="838200" y="1534781"/>
            <a:ext cx="3977449" cy="4798395"/>
          </a:xfrm>
        </p:spPr>
        <p:txBody>
          <a:bodyPr>
            <a:normAutofit fontScale="62500" lnSpcReduction="20000"/>
          </a:bodyPr>
          <a:lstStyle/>
          <a:p>
            <a:pPr lvl="0"/>
            <a:r>
              <a:rPr lang="en-US" dirty="0" smtClean="0"/>
              <a:t>Kleenex </a:t>
            </a:r>
            <a:r>
              <a:rPr lang="en-US" dirty="0"/>
              <a:t>Box or package of pencils (1 per quarter) = 5 points</a:t>
            </a:r>
          </a:p>
          <a:p>
            <a:pPr lvl="0"/>
            <a:r>
              <a:rPr lang="en-US" dirty="0"/>
              <a:t>Attend a fine arts event (either in Chisholm or elsewhere) such as a play, band/choir concert, art show, etc… Bring back a program along with a paragraph summarizing the event. If you were a part of the event, you will still need a program but include a reflective paragraph on your performance. = 5 points</a:t>
            </a:r>
          </a:p>
          <a:p>
            <a:pPr lvl="0"/>
            <a:r>
              <a:rPr lang="en-US" dirty="0"/>
              <a:t>Fill out a book recommendation form. = 5 points (1 per quarter)</a:t>
            </a:r>
          </a:p>
          <a:p>
            <a:pPr lvl="0"/>
            <a:r>
              <a:rPr lang="en-US" dirty="0"/>
              <a:t>Find a typo in Miss Wallis’s tests or worksheets. = 1 pt. per typo</a:t>
            </a:r>
          </a:p>
          <a:p>
            <a:pPr lvl="0"/>
            <a:r>
              <a:rPr lang="en-US" dirty="0"/>
              <a:t>Find one of your vocabulary words in everyday print such as a magazine, book, or newspaper. (Sorry, internet articles don’t count). = 1pt per word</a:t>
            </a:r>
          </a:p>
          <a:p>
            <a:pPr lvl="0"/>
            <a:r>
              <a:rPr lang="en-US" dirty="0"/>
              <a:t>Leftover hallway/bathroom or late homework passes. =3 points each, non-transferrable and cannot be used the following quarter</a:t>
            </a:r>
          </a:p>
          <a:p>
            <a:pPr lvl="0"/>
            <a:r>
              <a:rPr lang="en-US" dirty="0"/>
              <a:t>Other opportunities will be available throughout the year.</a:t>
            </a:r>
          </a:p>
          <a:p>
            <a:endParaRPr lang="en-US" dirty="0"/>
          </a:p>
        </p:txBody>
      </p:sp>
      <p:pic>
        <p:nvPicPr>
          <p:cNvPr id="5" name="Picture 4"/>
          <p:cNvPicPr>
            <a:picLocks noChangeAspect="1"/>
          </p:cNvPicPr>
          <p:nvPr/>
        </p:nvPicPr>
        <p:blipFill>
          <a:blip r:embed="rId2"/>
          <a:stretch>
            <a:fillRect/>
          </a:stretch>
        </p:blipFill>
        <p:spPr>
          <a:xfrm>
            <a:off x="4960520" y="2038388"/>
            <a:ext cx="3632200" cy="3632200"/>
          </a:xfrm>
          <a:prstGeom prst="rect">
            <a:avLst/>
          </a:prstGeom>
        </p:spPr>
      </p:pic>
    </p:spTree>
    <p:extLst>
      <p:ext uri="{BB962C8B-B14F-4D97-AF65-F5344CB8AC3E}">
        <p14:creationId xmlns:p14="http://schemas.microsoft.com/office/powerpoint/2010/main" val="1250177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8" name="Content Placeholder 7"/>
          <p:cNvPicPr>
            <a:picLocks noGrp="1" noChangeAspect="1"/>
          </p:cNvPicPr>
          <p:nvPr>
            <p:ph idx="1"/>
          </p:nvPr>
        </p:nvPicPr>
        <p:blipFill rotWithShape="1">
          <a:blip r:embed="rId2"/>
          <a:srcRect t="3641" b="2059"/>
          <a:stretch/>
        </p:blipFill>
        <p:spPr>
          <a:xfrm>
            <a:off x="838200" y="2038350"/>
            <a:ext cx="7467600" cy="4118414"/>
          </a:xfrm>
        </p:spPr>
      </p:pic>
    </p:spTree>
    <p:extLst>
      <p:ext uri="{BB962C8B-B14F-4D97-AF65-F5344CB8AC3E}">
        <p14:creationId xmlns:p14="http://schemas.microsoft.com/office/powerpoint/2010/main" val="361724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759" y="411462"/>
            <a:ext cx="8041440" cy="1442674"/>
          </a:xfrm>
        </p:spPr>
        <p:txBody>
          <a:bodyPr/>
          <a:lstStyle/>
          <a:p>
            <a:r>
              <a:rPr lang="en-US" sz="6000" dirty="0" smtClean="0">
                <a:latin typeface="Brush Script MT Italic"/>
                <a:cs typeface="Brush Script MT Italic"/>
              </a:rPr>
              <a:t>Be</a:t>
            </a:r>
            <a:r>
              <a:rPr lang="en-US" sz="6000" dirty="0" smtClean="0">
                <a:latin typeface="Jenna Sue"/>
                <a:cs typeface="Jenna Sue"/>
              </a:rPr>
              <a:t> </a:t>
            </a:r>
            <a:r>
              <a:rPr lang="en-US" sz="6000" dirty="0" smtClean="0">
                <a:latin typeface="Brush Script MT Italic"/>
                <a:cs typeface="Brush Script MT Italic"/>
              </a:rPr>
              <a:t>Responsible</a:t>
            </a:r>
            <a:endParaRPr lang="en-US" sz="6000" dirty="0">
              <a:latin typeface="Brush Script MT Italic"/>
              <a:cs typeface="Brush Script MT Italic"/>
            </a:endParaRPr>
          </a:p>
        </p:txBody>
      </p:sp>
      <p:sp>
        <p:nvSpPr>
          <p:cNvPr id="3" name="Content Placeholder 2"/>
          <p:cNvSpPr>
            <a:spLocks noGrp="1"/>
          </p:cNvSpPr>
          <p:nvPr>
            <p:ph idx="1"/>
          </p:nvPr>
        </p:nvSpPr>
        <p:spPr>
          <a:xfrm>
            <a:off x="838200" y="2038388"/>
            <a:ext cx="7467600" cy="4083093"/>
          </a:xfrm>
        </p:spPr>
        <p:txBody>
          <a:bodyPr>
            <a:normAutofit fontScale="92500" lnSpcReduction="20000"/>
          </a:bodyPr>
          <a:lstStyle/>
          <a:p>
            <a:r>
              <a:rPr lang="en-US" dirty="0" smtClean="0">
                <a:latin typeface="Noteworthy Light"/>
                <a:cs typeface="Noteworthy Light"/>
              </a:rPr>
              <a:t>Students must hand in all assignments on time unless special arrangements have been made. Excused absences allow students </a:t>
            </a:r>
            <a:r>
              <a:rPr lang="en-US" dirty="0" smtClean="0">
                <a:latin typeface="Noteworthy Light"/>
                <a:cs typeface="Noteworthy Light"/>
              </a:rPr>
              <a:t>seven</a:t>
            </a:r>
            <a:r>
              <a:rPr lang="en-US" dirty="0" smtClean="0">
                <a:latin typeface="Noteworthy Light"/>
                <a:cs typeface="Noteworthy Light"/>
              </a:rPr>
              <a:t> </a:t>
            </a:r>
            <a:r>
              <a:rPr lang="en-US" dirty="0" smtClean="0">
                <a:latin typeface="Noteworthy Light"/>
                <a:cs typeface="Noteworthy Light"/>
              </a:rPr>
              <a:t>days to complete missed assignments. Unexcused absences result in a zero. </a:t>
            </a:r>
          </a:p>
          <a:p>
            <a:pPr marL="0" indent="0">
              <a:buNone/>
            </a:pPr>
            <a:endParaRPr lang="en-US" dirty="0" smtClean="0">
              <a:latin typeface="Noteworthy Light"/>
              <a:cs typeface="Noteworthy Light"/>
            </a:endParaRPr>
          </a:p>
          <a:p>
            <a:r>
              <a:rPr lang="en-US" dirty="0" smtClean="0">
                <a:latin typeface="Noteworthy Light"/>
                <a:cs typeface="Noteworthy Light"/>
              </a:rPr>
              <a:t>A late assignment will </a:t>
            </a:r>
            <a:r>
              <a:rPr lang="en-US" dirty="0" smtClean="0">
                <a:latin typeface="Noteworthy Light"/>
                <a:cs typeface="Noteworthy Light"/>
              </a:rPr>
              <a:t>be accepted for full </a:t>
            </a:r>
          </a:p>
          <a:p>
            <a:pPr marL="0" indent="0">
              <a:buNone/>
            </a:pPr>
            <a:r>
              <a:rPr lang="en-US" dirty="0" smtClean="0">
                <a:latin typeface="Noteworthy Light"/>
                <a:cs typeface="Noteworthy Light"/>
              </a:rPr>
              <a:t>credit provided it is turned in with a late</a:t>
            </a:r>
          </a:p>
          <a:p>
            <a:pPr marL="0" indent="0">
              <a:buNone/>
            </a:pPr>
            <a:r>
              <a:rPr lang="en-US" dirty="0" smtClean="0">
                <a:latin typeface="Noteworthy Light"/>
                <a:cs typeface="Noteworthy Light"/>
              </a:rPr>
              <a:t>homework pass. Students will receive 3 per</a:t>
            </a:r>
          </a:p>
          <a:p>
            <a:pPr marL="0" indent="0">
              <a:buNone/>
            </a:pPr>
            <a:r>
              <a:rPr lang="en-US" dirty="0" smtClean="0">
                <a:latin typeface="Noteworthy Light"/>
                <a:cs typeface="Noteworthy Light"/>
              </a:rPr>
              <a:t>quarter. The passes are non-transferrable</a:t>
            </a:r>
          </a:p>
          <a:p>
            <a:pPr marL="0" indent="0">
              <a:buNone/>
            </a:pPr>
            <a:r>
              <a:rPr lang="en-US" dirty="0" smtClean="0">
                <a:latin typeface="Noteworthy Light"/>
                <a:cs typeface="Noteworthy Light"/>
              </a:rPr>
              <a:t>and may not be used during a following </a:t>
            </a:r>
          </a:p>
          <a:p>
            <a:pPr marL="0" indent="0">
              <a:buNone/>
            </a:pPr>
            <a:r>
              <a:rPr lang="en-US" dirty="0" smtClean="0">
                <a:latin typeface="Noteworthy Light"/>
                <a:cs typeface="Noteworthy Light"/>
              </a:rPr>
              <a:t>marking period. Without a pass, late work </a:t>
            </a:r>
          </a:p>
          <a:p>
            <a:pPr marL="0" indent="0">
              <a:buNone/>
            </a:pPr>
            <a:r>
              <a:rPr lang="en-US" dirty="0" smtClean="0">
                <a:latin typeface="Noteworthy Light"/>
                <a:cs typeface="Noteworthy Light"/>
              </a:rPr>
              <a:t>WILL NOT BE ACCEPTED.</a:t>
            </a:r>
          </a:p>
        </p:txBody>
      </p:sp>
      <p:pic>
        <p:nvPicPr>
          <p:cNvPr id="4" name="Picture 3"/>
          <p:cNvPicPr>
            <a:picLocks noChangeAspect="1"/>
          </p:cNvPicPr>
          <p:nvPr/>
        </p:nvPicPr>
        <p:blipFill>
          <a:blip r:embed="rId2"/>
          <a:stretch>
            <a:fillRect/>
          </a:stretch>
        </p:blipFill>
        <p:spPr>
          <a:xfrm rot="520965">
            <a:off x="6558625" y="175015"/>
            <a:ext cx="2459462" cy="1854844"/>
          </a:xfrm>
          <a:prstGeom prst="rect">
            <a:avLst/>
          </a:prstGeom>
        </p:spPr>
      </p:pic>
      <p:pic>
        <p:nvPicPr>
          <p:cNvPr id="5" name="Picture 4"/>
          <p:cNvPicPr>
            <a:picLocks noChangeAspect="1"/>
          </p:cNvPicPr>
          <p:nvPr/>
        </p:nvPicPr>
        <p:blipFill>
          <a:blip r:embed="rId3"/>
          <a:stretch>
            <a:fillRect/>
          </a:stretch>
        </p:blipFill>
        <p:spPr>
          <a:xfrm rot="21093578">
            <a:off x="264582" y="252982"/>
            <a:ext cx="2550581" cy="1785407"/>
          </a:xfrm>
          <a:prstGeom prst="rect">
            <a:avLst/>
          </a:prstGeom>
        </p:spPr>
      </p:pic>
      <p:pic>
        <p:nvPicPr>
          <p:cNvPr id="6" name="Picture 5"/>
          <p:cNvPicPr>
            <a:picLocks noChangeAspect="1"/>
          </p:cNvPicPr>
          <p:nvPr/>
        </p:nvPicPr>
        <p:blipFill>
          <a:blip r:embed="rId4"/>
          <a:stretch>
            <a:fillRect/>
          </a:stretch>
        </p:blipFill>
        <p:spPr>
          <a:xfrm rot="758638">
            <a:off x="5964638" y="3757080"/>
            <a:ext cx="2396992" cy="2377017"/>
          </a:xfrm>
          <a:prstGeom prst="rect">
            <a:avLst/>
          </a:prstGeom>
        </p:spPr>
      </p:pic>
    </p:spTree>
    <p:extLst>
      <p:ext uri="{BB962C8B-B14F-4D97-AF65-F5344CB8AC3E}">
        <p14:creationId xmlns:p14="http://schemas.microsoft.com/office/powerpoint/2010/main" val="39666274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Brush Script MT Italic"/>
                <a:cs typeface="Brush Script MT Italic"/>
              </a:rPr>
              <a:t>Be Responsible</a:t>
            </a:r>
            <a:endParaRPr lang="en-US" sz="6000" dirty="0">
              <a:latin typeface="Brush Script MT Italic"/>
              <a:cs typeface="Brush Script MT Italic"/>
            </a:endParaRPr>
          </a:p>
        </p:txBody>
      </p:sp>
      <p:sp>
        <p:nvSpPr>
          <p:cNvPr id="3" name="Content Placeholder 2"/>
          <p:cNvSpPr>
            <a:spLocks noGrp="1"/>
          </p:cNvSpPr>
          <p:nvPr>
            <p:ph idx="1"/>
          </p:nvPr>
        </p:nvSpPr>
        <p:spPr>
          <a:xfrm>
            <a:off x="838200" y="2038388"/>
            <a:ext cx="7467600" cy="2110279"/>
          </a:xfrm>
        </p:spPr>
        <p:txBody>
          <a:bodyPr>
            <a:normAutofit fontScale="92500" lnSpcReduction="20000"/>
          </a:bodyPr>
          <a:lstStyle/>
          <a:p>
            <a:r>
              <a:rPr lang="en-US" dirty="0" smtClean="0">
                <a:latin typeface="Noteworthy Light"/>
                <a:cs typeface="Noteworthy Light"/>
              </a:rPr>
              <a:t>Come to class PREPARED and ON TIME.</a:t>
            </a:r>
          </a:p>
          <a:p>
            <a:pPr lvl="1"/>
            <a:r>
              <a:rPr lang="en-US" dirty="0" smtClean="0">
                <a:latin typeface="Noteworthy Light"/>
                <a:cs typeface="Noteworthy Light"/>
              </a:rPr>
              <a:t>Be in your seat working when the bell rings (In fact don’t even enter the room until you’re ready to sit down and work). </a:t>
            </a:r>
          </a:p>
          <a:p>
            <a:pPr lvl="1"/>
            <a:r>
              <a:rPr lang="en-US" dirty="0" smtClean="0">
                <a:latin typeface="Noteworthy Light"/>
                <a:cs typeface="Noteworthy Light"/>
              </a:rPr>
              <a:t>Bring necessary materials: textbook, folder/binder, notebook,  silent reading material, pencil, and pen. YOU WILL NOT BE ALLOWED TO GO TO YOUR LOCKER FOR MISSING ITEMS WITHOUT A HALL PASS.</a:t>
            </a:r>
          </a:p>
          <a:p>
            <a:pPr marL="329184" lvl="1" indent="0">
              <a:buNone/>
            </a:pPr>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381947" y="4064001"/>
            <a:ext cx="2406650" cy="2364316"/>
          </a:xfrm>
          <a:prstGeom prst="rect">
            <a:avLst/>
          </a:prstGeom>
        </p:spPr>
      </p:pic>
      <p:pic>
        <p:nvPicPr>
          <p:cNvPr id="5" name="Picture 4"/>
          <p:cNvPicPr>
            <a:picLocks noChangeAspect="1"/>
          </p:cNvPicPr>
          <p:nvPr/>
        </p:nvPicPr>
        <p:blipFill>
          <a:blip r:embed="rId3"/>
          <a:stretch>
            <a:fillRect/>
          </a:stretch>
        </p:blipFill>
        <p:spPr>
          <a:xfrm>
            <a:off x="2788597" y="4078817"/>
            <a:ext cx="3454400" cy="2349500"/>
          </a:xfrm>
          <a:prstGeom prst="rect">
            <a:avLst/>
          </a:prstGeom>
        </p:spPr>
      </p:pic>
      <p:pic>
        <p:nvPicPr>
          <p:cNvPr id="7" name="Picture 6"/>
          <p:cNvPicPr>
            <a:picLocks noChangeAspect="1"/>
          </p:cNvPicPr>
          <p:nvPr/>
        </p:nvPicPr>
        <p:blipFill>
          <a:blip r:embed="rId4"/>
          <a:stretch>
            <a:fillRect/>
          </a:stretch>
        </p:blipFill>
        <p:spPr>
          <a:xfrm>
            <a:off x="6242997" y="4064001"/>
            <a:ext cx="2540000" cy="2364316"/>
          </a:xfrm>
          <a:prstGeom prst="rect">
            <a:avLst/>
          </a:prstGeom>
        </p:spPr>
      </p:pic>
    </p:spTree>
    <p:extLst>
      <p:ext uri="{BB962C8B-B14F-4D97-AF65-F5344CB8AC3E}">
        <p14:creationId xmlns:p14="http://schemas.microsoft.com/office/powerpoint/2010/main" val="11262248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563"/>
            <a:ext cx="8041440" cy="1442674"/>
          </a:xfrm>
        </p:spPr>
        <p:txBody>
          <a:bodyPr/>
          <a:lstStyle/>
          <a:p>
            <a:r>
              <a:rPr lang="en-US" sz="6000" dirty="0" smtClean="0">
                <a:latin typeface="Brush Script MT Italic"/>
                <a:cs typeface="Brush Script MT Italic"/>
              </a:rPr>
              <a:t>Be Responsible</a:t>
            </a:r>
            <a:endParaRPr lang="en-US" sz="6000" dirty="0">
              <a:latin typeface="Brush Script MT Italic"/>
              <a:cs typeface="Brush Script MT Italic"/>
            </a:endParaRPr>
          </a:p>
        </p:txBody>
      </p:sp>
      <p:sp>
        <p:nvSpPr>
          <p:cNvPr id="3" name="Content Placeholder 2"/>
          <p:cNvSpPr>
            <a:spLocks noGrp="1"/>
          </p:cNvSpPr>
          <p:nvPr>
            <p:ph idx="1"/>
          </p:nvPr>
        </p:nvSpPr>
        <p:spPr>
          <a:xfrm>
            <a:off x="838200" y="2038389"/>
            <a:ext cx="4548717" cy="3814194"/>
          </a:xfrm>
        </p:spPr>
        <p:txBody>
          <a:bodyPr>
            <a:normAutofit fontScale="92500" lnSpcReduction="10000"/>
          </a:bodyPr>
          <a:lstStyle/>
          <a:p>
            <a:r>
              <a:rPr lang="en-US" dirty="0" smtClean="0">
                <a:latin typeface="Noteworthy Light"/>
                <a:cs typeface="Noteworthy Light"/>
              </a:rPr>
              <a:t>Put your name and class period on EVERY PAPER. </a:t>
            </a:r>
          </a:p>
          <a:p>
            <a:r>
              <a:rPr lang="en-US" dirty="0" smtClean="0">
                <a:latin typeface="Noteworthy Light"/>
                <a:cs typeface="Noteworthy Light"/>
              </a:rPr>
              <a:t>NO NAME = NO GRADE.</a:t>
            </a:r>
          </a:p>
          <a:p>
            <a:r>
              <a:rPr lang="en-US" dirty="0" smtClean="0">
                <a:latin typeface="Noteworthy Light"/>
                <a:cs typeface="Noteworthy Light"/>
              </a:rPr>
              <a:t>Anything you need to hand in should go in the “INBOX” wire basket in the back of the room</a:t>
            </a:r>
          </a:p>
          <a:p>
            <a:r>
              <a:rPr lang="en-US" dirty="0" smtClean="0">
                <a:latin typeface="Noteworthy Light"/>
                <a:cs typeface="Noteworthy Light"/>
              </a:rPr>
              <a:t>If it is make-up from an </a:t>
            </a:r>
            <a:r>
              <a:rPr lang="en-US" u="sng" dirty="0" smtClean="0">
                <a:latin typeface="Noteworthy Light"/>
                <a:cs typeface="Noteworthy Light"/>
              </a:rPr>
              <a:t>excused absence</a:t>
            </a:r>
            <a:r>
              <a:rPr lang="en-US" dirty="0" smtClean="0">
                <a:latin typeface="Noteworthy Light"/>
                <a:cs typeface="Noteworthy Light"/>
              </a:rPr>
              <a:t>, please put the date you were absent or it may be confused for late work which will receive no credit without a late homework pass.</a:t>
            </a:r>
          </a:p>
          <a:p>
            <a:pPr marL="0" indent="0">
              <a:buNone/>
            </a:pPr>
            <a:endParaRPr lang="en-US" dirty="0">
              <a:latin typeface="Noteworthy Light"/>
              <a:cs typeface="Noteworthy Light"/>
            </a:endParaRPr>
          </a:p>
        </p:txBody>
      </p:sp>
      <p:pic>
        <p:nvPicPr>
          <p:cNvPr id="4" name="Picture 3"/>
          <p:cNvPicPr>
            <a:picLocks noChangeAspect="1"/>
          </p:cNvPicPr>
          <p:nvPr/>
        </p:nvPicPr>
        <p:blipFill>
          <a:blip r:embed="rId2"/>
          <a:stretch>
            <a:fillRect/>
          </a:stretch>
        </p:blipFill>
        <p:spPr>
          <a:xfrm>
            <a:off x="6360583" y="583106"/>
            <a:ext cx="1967553" cy="2330500"/>
          </a:xfrm>
          <a:prstGeom prst="rect">
            <a:avLst/>
          </a:prstGeom>
        </p:spPr>
      </p:pic>
      <p:pic>
        <p:nvPicPr>
          <p:cNvPr id="5" name="Picture 4"/>
          <p:cNvPicPr>
            <a:picLocks noChangeAspect="1"/>
          </p:cNvPicPr>
          <p:nvPr/>
        </p:nvPicPr>
        <p:blipFill>
          <a:blip r:embed="rId3"/>
          <a:stretch>
            <a:fillRect/>
          </a:stretch>
        </p:blipFill>
        <p:spPr>
          <a:xfrm>
            <a:off x="5386917" y="3261352"/>
            <a:ext cx="3580639" cy="3130981"/>
          </a:xfrm>
          <a:prstGeom prst="rect">
            <a:avLst/>
          </a:prstGeom>
        </p:spPr>
      </p:pic>
    </p:spTree>
    <p:extLst>
      <p:ext uri="{BB962C8B-B14F-4D97-AF65-F5344CB8AC3E}">
        <p14:creationId xmlns:p14="http://schemas.microsoft.com/office/powerpoint/2010/main" val="684722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atin typeface="Brush Script MT Italic"/>
                <a:cs typeface="Brush Script MT Italic"/>
              </a:rPr>
              <a:t>Be Responsible</a:t>
            </a:r>
            <a:endParaRPr lang="en-US" sz="6000" dirty="0">
              <a:latin typeface="Brush Script MT Italic"/>
              <a:cs typeface="Brush Script MT Italic"/>
            </a:endParaRPr>
          </a:p>
        </p:txBody>
      </p:sp>
      <p:sp>
        <p:nvSpPr>
          <p:cNvPr id="3" name="Content Placeholder 2"/>
          <p:cNvSpPr>
            <a:spLocks noGrp="1"/>
          </p:cNvSpPr>
          <p:nvPr>
            <p:ph idx="1"/>
          </p:nvPr>
        </p:nvSpPr>
        <p:spPr>
          <a:xfrm>
            <a:off x="4381500" y="1767417"/>
            <a:ext cx="3924300" cy="4720166"/>
          </a:xfrm>
        </p:spPr>
        <p:txBody>
          <a:bodyPr>
            <a:normAutofit fontScale="92500" lnSpcReduction="20000"/>
          </a:bodyPr>
          <a:lstStyle/>
          <a:p>
            <a:r>
              <a:rPr lang="en-US" dirty="0" smtClean="0">
                <a:latin typeface="Noteworthy Light"/>
                <a:cs typeface="Noteworthy Light"/>
              </a:rPr>
              <a:t>NO LEAVING THE CLASSROOM. Leaving the class will be on an EMERGENCY BASIS ONLY. </a:t>
            </a:r>
          </a:p>
          <a:p>
            <a:r>
              <a:rPr lang="en-US" dirty="0" smtClean="0">
                <a:latin typeface="Noteworthy Light"/>
                <a:cs typeface="Noteworthy Light"/>
              </a:rPr>
              <a:t>You are to conduct your personal business outside of class. It is unfair to expect special favors to get books, pens, etc…</a:t>
            </a:r>
            <a:endParaRPr lang="en-US" dirty="0">
              <a:latin typeface="Noteworthy Light"/>
              <a:cs typeface="Noteworthy Light"/>
            </a:endParaRPr>
          </a:p>
          <a:p>
            <a:r>
              <a:rPr lang="en-US" dirty="0" smtClean="0">
                <a:latin typeface="Noteworthy Light"/>
                <a:cs typeface="Noteworthy Light"/>
              </a:rPr>
              <a:t>You will be allowed 3 passes each quarter. Should you lose your passes, run out or not bring them to class, too bad. If you have extra passes at the end of the quarter each will be given 3 extra credit points. These passes are NOT TRANSFERRABLE.</a:t>
            </a:r>
          </a:p>
        </p:txBody>
      </p:sp>
      <p:pic>
        <p:nvPicPr>
          <p:cNvPr id="4" name="Picture 3"/>
          <p:cNvPicPr>
            <a:picLocks noChangeAspect="1"/>
          </p:cNvPicPr>
          <p:nvPr/>
        </p:nvPicPr>
        <p:blipFill>
          <a:blip r:embed="rId2"/>
          <a:stretch>
            <a:fillRect/>
          </a:stretch>
        </p:blipFill>
        <p:spPr>
          <a:xfrm>
            <a:off x="755650" y="2525183"/>
            <a:ext cx="3505200" cy="2324100"/>
          </a:xfrm>
          <a:prstGeom prst="rect">
            <a:avLst/>
          </a:prstGeom>
        </p:spPr>
      </p:pic>
    </p:spTree>
    <p:extLst>
      <p:ext uri="{BB962C8B-B14F-4D97-AF65-F5344CB8AC3E}">
        <p14:creationId xmlns:p14="http://schemas.microsoft.com/office/powerpoint/2010/main" val="1816102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arker Felt"/>
                <a:cs typeface="Marker Felt"/>
              </a:rPr>
              <a:t>Be Respectful</a:t>
            </a:r>
            <a:endParaRPr lang="en-US" dirty="0">
              <a:latin typeface="Marker Felt"/>
              <a:cs typeface="Marker Felt"/>
            </a:endParaRPr>
          </a:p>
        </p:txBody>
      </p:sp>
      <p:sp>
        <p:nvSpPr>
          <p:cNvPr id="3" name="Content Placeholder 2"/>
          <p:cNvSpPr>
            <a:spLocks noGrp="1"/>
          </p:cNvSpPr>
          <p:nvPr>
            <p:ph idx="1"/>
          </p:nvPr>
        </p:nvSpPr>
        <p:spPr>
          <a:xfrm>
            <a:off x="838200" y="2038389"/>
            <a:ext cx="4273550" cy="3655444"/>
          </a:xfrm>
        </p:spPr>
        <p:txBody>
          <a:bodyPr>
            <a:normAutofit fontScale="92500"/>
          </a:bodyPr>
          <a:lstStyle/>
          <a:p>
            <a:r>
              <a:rPr lang="en-US" dirty="0" smtClean="0">
                <a:latin typeface="Noteworthy Light"/>
                <a:cs typeface="Noteworthy Light"/>
              </a:rPr>
              <a:t>Respect the school property and the classroom</a:t>
            </a:r>
          </a:p>
          <a:p>
            <a:pPr lvl="1"/>
            <a:r>
              <a:rPr lang="en-US" dirty="0" smtClean="0">
                <a:latin typeface="Noteworthy Light"/>
                <a:cs typeface="Noteworthy Light"/>
              </a:rPr>
              <a:t>Don’t draw on the desks, walls, etc…</a:t>
            </a:r>
          </a:p>
          <a:p>
            <a:pPr lvl="1"/>
            <a:r>
              <a:rPr lang="en-US" dirty="0" smtClean="0">
                <a:latin typeface="Noteworthy Light"/>
                <a:cs typeface="Noteworthy Light"/>
              </a:rPr>
              <a:t>Don’t write on the board unless told to or given permission</a:t>
            </a:r>
          </a:p>
          <a:p>
            <a:pPr lvl="1"/>
            <a:r>
              <a:rPr lang="en-US" dirty="0" smtClean="0">
                <a:latin typeface="Noteworthy Light"/>
                <a:cs typeface="Noteworthy Light"/>
              </a:rPr>
              <a:t>Don’t leave your personal papers/belongings lying around the room. They </a:t>
            </a:r>
            <a:r>
              <a:rPr lang="en-US" u="sng" dirty="0" smtClean="0">
                <a:latin typeface="Noteworthy Light"/>
                <a:cs typeface="Noteworthy Light"/>
              </a:rPr>
              <a:t>WILL</a:t>
            </a:r>
            <a:r>
              <a:rPr lang="en-US" dirty="0" smtClean="0">
                <a:latin typeface="Noteworthy Light"/>
                <a:cs typeface="Noteworthy Light"/>
              </a:rPr>
              <a:t> be thrown out no matter how important they look</a:t>
            </a:r>
          </a:p>
          <a:p>
            <a:pPr lvl="1"/>
            <a:r>
              <a:rPr lang="en-US" dirty="0" smtClean="0">
                <a:latin typeface="Noteworthy Light"/>
                <a:cs typeface="Noteworthy Light"/>
              </a:rPr>
              <a:t>Clean up any messes you make</a:t>
            </a:r>
          </a:p>
        </p:txBody>
      </p:sp>
      <p:pic>
        <p:nvPicPr>
          <p:cNvPr id="5" name="Picture 4"/>
          <p:cNvPicPr>
            <a:picLocks noChangeAspect="1"/>
          </p:cNvPicPr>
          <p:nvPr/>
        </p:nvPicPr>
        <p:blipFill>
          <a:blip r:embed="rId2"/>
          <a:stretch>
            <a:fillRect/>
          </a:stretch>
        </p:blipFill>
        <p:spPr>
          <a:xfrm>
            <a:off x="5362480" y="1879237"/>
            <a:ext cx="3051676" cy="4145194"/>
          </a:xfrm>
          <a:prstGeom prst="rect">
            <a:avLst/>
          </a:prstGeom>
        </p:spPr>
      </p:pic>
    </p:spTree>
    <p:extLst>
      <p:ext uri="{BB962C8B-B14F-4D97-AF65-F5344CB8AC3E}">
        <p14:creationId xmlns:p14="http://schemas.microsoft.com/office/powerpoint/2010/main" val="39277770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Marker Felt"/>
                <a:cs typeface="Marker Felt"/>
              </a:rPr>
              <a:t>Be </a:t>
            </a:r>
            <a:r>
              <a:rPr lang="en-US" dirty="0">
                <a:latin typeface="Marker Felt"/>
                <a:cs typeface="Marker Felt"/>
              </a:rPr>
              <a:t>Respectful</a:t>
            </a:r>
          </a:p>
        </p:txBody>
      </p:sp>
      <p:sp>
        <p:nvSpPr>
          <p:cNvPr id="3" name="Content Placeholder 2"/>
          <p:cNvSpPr>
            <a:spLocks noGrp="1"/>
          </p:cNvSpPr>
          <p:nvPr>
            <p:ph idx="1"/>
          </p:nvPr>
        </p:nvSpPr>
        <p:spPr>
          <a:xfrm>
            <a:off x="296333" y="2038389"/>
            <a:ext cx="8572500" cy="2565361"/>
          </a:xfrm>
        </p:spPr>
        <p:txBody>
          <a:bodyPr>
            <a:normAutofit fontScale="85000" lnSpcReduction="10000"/>
          </a:bodyPr>
          <a:lstStyle/>
          <a:p>
            <a:r>
              <a:rPr lang="en-US" dirty="0" smtClean="0">
                <a:latin typeface="Noteworthy Light"/>
                <a:cs typeface="Noteworthy Light"/>
              </a:rPr>
              <a:t>Respect your peers.</a:t>
            </a:r>
          </a:p>
          <a:p>
            <a:pPr lvl="1"/>
            <a:r>
              <a:rPr lang="en-US" dirty="0" smtClean="0">
                <a:latin typeface="Noteworthy Light"/>
                <a:cs typeface="Noteworthy Light"/>
              </a:rPr>
              <a:t>No swearing or obscene language both verbal or written.</a:t>
            </a:r>
          </a:p>
          <a:p>
            <a:pPr marL="329184" lvl="1" indent="0">
              <a:buNone/>
            </a:pPr>
            <a:endParaRPr lang="en-US" dirty="0" smtClean="0">
              <a:latin typeface="Noteworthy Light"/>
              <a:cs typeface="Noteworthy Light"/>
            </a:endParaRPr>
          </a:p>
          <a:p>
            <a:pPr lvl="1"/>
            <a:r>
              <a:rPr lang="en-US" dirty="0" smtClean="0">
                <a:latin typeface="Noteworthy Light"/>
                <a:cs typeface="Noteworthy Light"/>
              </a:rPr>
              <a:t>At no time will a student belittle or make fun of another student. Show respect to your classmates at all times.</a:t>
            </a:r>
          </a:p>
          <a:p>
            <a:pPr marL="329184" lvl="1" indent="0">
              <a:buNone/>
            </a:pPr>
            <a:endParaRPr lang="en-US" dirty="0" smtClean="0">
              <a:latin typeface="Noteworthy Light"/>
              <a:cs typeface="Noteworthy Light"/>
            </a:endParaRPr>
          </a:p>
          <a:p>
            <a:pPr lvl="1"/>
            <a:r>
              <a:rPr lang="en-US" dirty="0" smtClean="0">
                <a:latin typeface="Noteworthy Light"/>
                <a:cs typeface="Noteworthy Light"/>
              </a:rPr>
              <a:t>Respect the education of your peers by providing them with a quiet work environment. This means you need to keep your discussions to a reasonable volume.</a:t>
            </a:r>
          </a:p>
          <a:p>
            <a:pPr marL="329184" lvl="1" indent="0">
              <a:buNone/>
            </a:pPr>
            <a:endParaRPr lang="en-US" dirty="0" smtClean="0">
              <a:latin typeface="Noteworthy Light"/>
              <a:cs typeface="Noteworthy Light"/>
            </a:endParaRPr>
          </a:p>
          <a:p>
            <a:pPr lvl="1"/>
            <a:endParaRPr lang="en-US" dirty="0"/>
          </a:p>
        </p:txBody>
      </p:sp>
      <p:pic>
        <p:nvPicPr>
          <p:cNvPr id="4" name="Picture 3"/>
          <p:cNvPicPr>
            <a:picLocks noChangeAspect="1"/>
          </p:cNvPicPr>
          <p:nvPr/>
        </p:nvPicPr>
        <p:blipFill>
          <a:blip r:embed="rId2"/>
          <a:stretch>
            <a:fillRect/>
          </a:stretch>
        </p:blipFill>
        <p:spPr>
          <a:xfrm>
            <a:off x="1425276" y="4603750"/>
            <a:ext cx="2813997" cy="1889691"/>
          </a:xfrm>
          <a:prstGeom prst="rect">
            <a:avLst/>
          </a:prstGeom>
        </p:spPr>
      </p:pic>
      <p:pic>
        <p:nvPicPr>
          <p:cNvPr id="5" name="Picture 4"/>
          <p:cNvPicPr>
            <a:picLocks noChangeAspect="1"/>
          </p:cNvPicPr>
          <p:nvPr/>
        </p:nvPicPr>
        <p:blipFill>
          <a:blip r:embed="rId3"/>
          <a:stretch>
            <a:fillRect/>
          </a:stretch>
        </p:blipFill>
        <p:spPr>
          <a:xfrm rot="1243434">
            <a:off x="6414143" y="716596"/>
            <a:ext cx="1936862" cy="1936862"/>
          </a:xfrm>
          <a:prstGeom prst="rect">
            <a:avLst/>
          </a:prstGeom>
        </p:spPr>
      </p:pic>
      <p:pic>
        <p:nvPicPr>
          <p:cNvPr id="6" name="Picture 5"/>
          <p:cNvPicPr>
            <a:picLocks noChangeAspect="1"/>
          </p:cNvPicPr>
          <p:nvPr/>
        </p:nvPicPr>
        <p:blipFill>
          <a:blip r:embed="rId4"/>
          <a:stretch>
            <a:fillRect/>
          </a:stretch>
        </p:blipFill>
        <p:spPr>
          <a:xfrm>
            <a:off x="5664349" y="4487332"/>
            <a:ext cx="2183522" cy="2173817"/>
          </a:xfrm>
          <a:prstGeom prst="rect">
            <a:avLst/>
          </a:prstGeom>
        </p:spPr>
      </p:pic>
    </p:spTree>
    <p:extLst>
      <p:ext uri="{BB962C8B-B14F-4D97-AF65-F5344CB8AC3E}">
        <p14:creationId xmlns:p14="http://schemas.microsoft.com/office/powerpoint/2010/main" val="39485972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58" y="-80237"/>
            <a:ext cx="8041440" cy="1442674"/>
          </a:xfrm>
        </p:spPr>
        <p:txBody>
          <a:bodyPr/>
          <a:lstStyle/>
          <a:p>
            <a:r>
              <a:rPr lang="en-US" dirty="0" smtClean="0">
                <a:latin typeface="Marker Felt"/>
                <a:cs typeface="Marker Felt"/>
              </a:rPr>
              <a:t>Be Respectful</a:t>
            </a:r>
            <a:endParaRPr lang="en-US" dirty="0">
              <a:latin typeface="Marker Felt"/>
              <a:cs typeface="Marker Felt"/>
            </a:endParaRPr>
          </a:p>
        </p:txBody>
      </p:sp>
      <p:sp>
        <p:nvSpPr>
          <p:cNvPr id="3" name="Content Placeholder 2"/>
          <p:cNvSpPr>
            <a:spLocks noGrp="1"/>
          </p:cNvSpPr>
          <p:nvPr>
            <p:ph idx="1"/>
          </p:nvPr>
        </p:nvSpPr>
        <p:spPr>
          <a:xfrm>
            <a:off x="635031" y="1217241"/>
            <a:ext cx="4886207" cy="3037259"/>
          </a:xfrm>
        </p:spPr>
        <p:txBody>
          <a:bodyPr>
            <a:normAutofit fontScale="92500" lnSpcReduction="10000"/>
          </a:bodyPr>
          <a:lstStyle/>
          <a:p>
            <a:r>
              <a:rPr lang="en-US" dirty="0" smtClean="0">
                <a:latin typeface="Noteworthy Light"/>
                <a:cs typeface="Noteworthy Light"/>
              </a:rPr>
              <a:t>Respect your teacher and other staff members.</a:t>
            </a:r>
          </a:p>
          <a:p>
            <a:pPr lvl="1"/>
            <a:r>
              <a:rPr lang="en-US" dirty="0" smtClean="0">
                <a:latin typeface="Noteworthy Light"/>
                <a:cs typeface="Noteworthy Light"/>
              </a:rPr>
              <a:t>DO NOT ARGUE OR QUESTION AUTHORITY.</a:t>
            </a:r>
          </a:p>
          <a:p>
            <a:pPr lvl="1"/>
            <a:r>
              <a:rPr lang="en-US" dirty="0" smtClean="0">
                <a:latin typeface="Noteworthy Light"/>
                <a:cs typeface="Noteworthy Light"/>
              </a:rPr>
              <a:t>Listen to your teacher. Don’t talk while I’m talking. (Most of the time what I have to say is pretty important).</a:t>
            </a:r>
          </a:p>
          <a:p>
            <a:pPr lvl="1"/>
            <a:r>
              <a:rPr lang="en-US" dirty="0" smtClean="0">
                <a:latin typeface="Noteworthy Light"/>
                <a:cs typeface="Noteworthy Light"/>
              </a:rPr>
              <a:t>Again, no cussing or inappropriate language.</a:t>
            </a:r>
          </a:p>
          <a:p>
            <a:pPr marL="329184" lvl="1" indent="0">
              <a:buNone/>
            </a:pPr>
            <a:endParaRPr lang="en-US" dirty="0"/>
          </a:p>
        </p:txBody>
      </p:sp>
      <p:pic>
        <p:nvPicPr>
          <p:cNvPr id="4" name="Picture 3"/>
          <p:cNvPicPr>
            <a:picLocks noChangeAspect="1"/>
          </p:cNvPicPr>
          <p:nvPr/>
        </p:nvPicPr>
        <p:blipFill>
          <a:blip r:embed="rId2"/>
          <a:stretch>
            <a:fillRect/>
          </a:stretch>
        </p:blipFill>
        <p:spPr>
          <a:xfrm>
            <a:off x="838200" y="4254500"/>
            <a:ext cx="3271859" cy="2301208"/>
          </a:xfrm>
          <a:prstGeom prst="rect">
            <a:avLst/>
          </a:prstGeom>
        </p:spPr>
      </p:pic>
      <p:pic>
        <p:nvPicPr>
          <p:cNvPr id="5" name="Picture 4"/>
          <p:cNvPicPr>
            <a:picLocks noChangeAspect="1"/>
          </p:cNvPicPr>
          <p:nvPr/>
        </p:nvPicPr>
        <p:blipFill>
          <a:blip r:embed="rId3"/>
          <a:stretch>
            <a:fillRect/>
          </a:stretch>
        </p:blipFill>
        <p:spPr>
          <a:xfrm>
            <a:off x="4741160" y="4723989"/>
            <a:ext cx="3663438" cy="1831719"/>
          </a:xfrm>
          <a:prstGeom prst="rect">
            <a:avLst/>
          </a:prstGeom>
        </p:spPr>
      </p:pic>
      <p:pic>
        <p:nvPicPr>
          <p:cNvPr id="6" name="Picture 5"/>
          <p:cNvPicPr>
            <a:picLocks noChangeAspect="1"/>
          </p:cNvPicPr>
          <p:nvPr/>
        </p:nvPicPr>
        <p:blipFill>
          <a:blip r:embed="rId4"/>
          <a:stretch>
            <a:fillRect/>
          </a:stretch>
        </p:blipFill>
        <p:spPr>
          <a:xfrm>
            <a:off x="6048284" y="1401620"/>
            <a:ext cx="2885506" cy="3233078"/>
          </a:xfrm>
          <a:prstGeom prst="rect">
            <a:avLst/>
          </a:prstGeom>
        </p:spPr>
      </p:pic>
    </p:spTree>
    <p:extLst>
      <p:ext uri="{BB962C8B-B14F-4D97-AF65-F5344CB8AC3E}">
        <p14:creationId xmlns:p14="http://schemas.microsoft.com/office/powerpoint/2010/main" val="323533929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96" y="404814"/>
            <a:ext cx="8041440" cy="1442674"/>
          </a:xfrm>
        </p:spPr>
        <p:txBody>
          <a:bodyPr/>
          <a:lstStyle/>
          <a:p>
            <a:pPr algn="l"/>
            <a:r>
              <a:rPr lang="en-US" dirty="0" smtClean="0">
                <a:latin typeface="Pea Roxygirl"/>
                <a:cs typeface="Pea Roxygirl"/>
              </a:rPr>
              <a:t> </a:t>
            </a:r>
            <a:r>
              <a:rPr lang="en-US" dirty="0" smtClean="0">
                <a:latin typeface="Marker Felt"/>
                <a:cs typeface="Marker Felt"/>
              </a:rPr>
              <a:t>Be Respectful</a:t>
            </a:r>
            <a:endParaRPr lang="en-US" dirty="0">
              <a:latin typeface="Marker Felt"/>
              <a:cs typeface="Marker Felt"/>
            </a:endParaRPr>
          </a:p>
        </p:txBody>
      </p:sp>
      <p:sp>
        <p:nvSpPr>
          <p:cNvPr id="3" name="Content Placeholder 2"/>
          <p:cNvSpPr>
            <a:spLocks noGrp="1"/>
          </p:cNvSpPr>
          <p:nvPr>
            <p:ph idx="1"/>
          </p:nvPr>
        </p:nvSpPr>
        <p:spPr>
          <a:xfrm>
            <a:off x="838200" y="2038388"/>
            <a:ext cx="4093633" cy="3951337"/>
          </a:xfrm>
        </p:spPr>
        <p:txBody>
          <a:bodyPr>
            <a:normAutofit lnSpcReduction="10000"/>
          </a:bodyPr>
          <a:lstStyle/>
          <a:p>
            <a:r>
              <a:rPr lang="en-US" dirty="0" smtClean="0">
                <a:latin typeface="Noteworthy Light"/>
                <a:cs typeface="Noteworthy Light"/>
              </a:rPr>
              <a:t>Respect the teacher by being honest.</a:t>
            </a:r>
          </a:p>
          <a:p>
            <a:r>
              <a:rPr lang="en-US" dirty="0" smtClean="0">
                <a:latin typeface="Noteworthy Light"/>
                <a:cs typeface="Noteworthy Light"/>
              </a:rPr>
              <a:t>No lying or cheating. Cheating will result in an </a:t>
            </a:r>
            <a:r>
              <a:rPr lang="en-US" b="1" dirty="0" smtClean="0">
                <a:latin typeface="Noteworthy Light"/>
                <a:cs typeface="Noteworthy Light"/>
              </a:rPr>
              <a:t>automatic zero</a:t>
            </a:r>
            <a:r>
              <a:rPr lang="en-US" dirty="0" smtClean="0">
                <a:latin typeface="Noteworthy Light"/>
                <a:cs typeface="Noteworthy Light"/>
              </a:rPr>
              <a:t>!</a:t>
            </a:r>
          </a:p>
          <a:p>
            <a:r>
              <a:rPr lang="en-US" dirty="0" smtClean="0">
                <a:latin typeface="Noteworthy Light"/>
                <a:cs typeface="Noteworthy Light"/>
              </a:rPr>
              <a:t>For this reason, during a quiz or test, there is NO TALKING, even if you and the person you would like to talk to are both done. </a:t>
            </a:r>
            <a:endParaRPr lang="en-US" dirty="0">
              <a:latin typeface="Noteworthy Light"/>
              <a:cs typeface="Noteworthy Light"/>
            </a:endParaRPr>
          </a:p>
          <a:p>
            <a:r>
              <a:rPr lang="en-US" dirty="0" smtClean="0">
                <a:latin typeface="Noteworthy Light"/>
                <a:cs typeface="Noteworthy Light"/>
              </a:rPr>
              <a:t> The same goes for </a:t>
            </a:r>
            <a:r>
              <a:rPr lang="en-US" u="sng" dirty="0" smtClean="0">
                <a:latin typeface="Noteworthy Light"/>
                <a:cs typeface="Noteworthy Light"/>
              </a:rPr>
              <a:t>plagiarism</a:t>
            </a:r>
            <a:r>
              <a:rPr lang="en-US" dirty="0" smtClean="0">
                <a:latin typeface="Noteworthy Light"/>
                <a:cs typeface="Noteworthy Light"/>
              </a:rPr>
              <a:t>.</a:t>
            </a:r>
            <a:endParaRPr lang="en-US" dirty="0">
              <a:latin typeface="Noteworthy Light"/>
              <a:cs typeface="Noteworthy Light"/>
            </a:endParaRPr>
          </a:p>
        </p:txBody>
      </p:sp>
      <p:pic>
        <p:nvPicPr>
          <p:cNvPr id="4" name="Picture 3"/>
          <p:cNvPicPr>
            <a:picLocks noChangeAspect="1"/>
          </p:cNvPicPr>
          <p:nvPr/>
        </p:nvPicPr>
        <p:blipFill>
          <a:blip r:embed="rId2"/>
          <a:stretch>
            <a:fillRect/>
          </a:stretch>
        </p:blipFill>
        <p:spPr>
          <a:xfrm>
            <a:off x="5897794" y="1333501"/>
            <a:ext cx="3073768" cy="2293504"/>
          </a:xfrm>
          <a:prstGeom prst="rect">
            <a:avLst/>
          </a:prstGeom>
        </p:spPr>
      </p:pic>
      <p:pic>
        <p:nvPicPr>
          <p:cNvPr id="7" name="Picture 6"/>
          <p:cNvPicPr>
            <a:picLocks noChangeAspect="1"/>
          </p:cNvPicPr>
          <p:nvPr/>
        </p:nvPicPr>
        <p:blipFill>
          <a:blip r:embed="rId3"/>
          <a:stretch>
            <a:fillRect/>
          </a:stretch>
        </p:blipFill>
        <p:spPr>
          <a:xfrm>
            <a:off x="4931833" y="2950592"/>
            <a:ext cx="1759185" cy="2540000"/>
          </a:xfrm>
          <a:prstGeom prst="rect">
            <a:avLst/>
          </a:prstGeom>
        </p:spPr>
      </p:pic>
      <p:pic>
        <p:nvPicPr>
          <p:cNvPr id="9" name="Picture 8"/>
          <p:cNvPicPr>
            <a:picLocks noChangeAspect="1"/>
          </p:cNvPicPr>
          <p:nvPr/>
        </p:nvPicPr>
        <p:blipFill>
          <a:blip r:embed="rId4"/>
          <a:stretch>
            <a:fillRect/>
          </a:stretch>
        </p:blipFill>
        <p:spPr>
          <a:xfrm>
            <a:off x="6457239" y="4072425"/>
            <a:ext cx="2514323" cy="2372825"/>
          </a:xfrm>
          <a:prstGeom prst="rect">
            <a:avLst/>
          </a:prstGeom>
        </p:spPr>
      </p:pic>
    </p:spTree>
    <p:extLst>
      <p:ext uri="{BB962C8B-B14F-4D97-AF65-F5344CB8AC3E}">
        <p14:creationId xmlns:p14="http://schemas.microsoft.com/office/powerpoint/2010/main" val="38890094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12167</TotalTime>
  <Words>1009</Words>
  <Application>Microsoft Macintosh PowerPoint</Application>
  <PresentationFormat>On-screen Show (4:3)</PresentationFormat>
  <Paragraphs>107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Sketchbook</vt:lpstr>
      <vt:lpstr>MissWallis’s  Classroom</vt:lpstr>
      <vt:lpstr>Be Responsible</vt:lpstr>
      <vt:lpstr>Be Responsible</vt:lpstr>
      <vt:lpstr>Be Responsible</vt:lpstr>
      <vt:lpstr>Be Responsible</vt:lpstr>
      <vt:lpstr>Be Respectful</vt:lpstr>
      <vt:lpstr>Be Respectful</vt:lpstr>
      <vt:lpstr>Be Respectful</vt:lpstr>
      <vt:lpstr> Be Respectful</vt:lpstr>
      <vt:lpstr>Be Safe</vt:lpstr>
      <vt:lpstr>Cell Phone Policy</vt:lpstr>
      <vt:lpstr>Consequences</vt:lpstr>
      <vt:lpstr>Classroom Routines</vt:lpstr>
      <vt:lpstr>Grades</vt:lpstr>
      <vt:lpstr>Grades</vt:lpstr>
      <vt:lpstr>Extra Credit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MissWallis’s  Classroom</dc:title>
  <dc:creator>ciochetto</dc:creator>
  <cp:lastModifiedBy>Megan Wallis</cp:lastModifiedBy>
  <cp:revision>33</cp:revision>
  <dcterms:created xsi:type="dcterms:W3CDTF">2014-06-24T15:31:56Z</dcterms:created>
  <dcterms:modified xsi:type="dcterms:W3CDTF">2015-08-26T18:34:43Z</dcterms:modified>
</cp:coreProperties>
</file>